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7C8F9-E404-54ED-FA58-7D3105F79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E7096-A0DE-A8E9-C111-66D5E4E19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D7CFF-DCB6-8072-D7F2-B2BE42FC1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2DF86-4B32-282F-4BFF-EC8F186F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D808A-6739-D326-7CD2-D8780CDA8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8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05348-9A6D-F93A-87B7-190114532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3F553-2164-C376-FFC0-0C6FC6FEF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2366C-FD15-729B-4C60-A189B3AF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7F7DA-0652-E196-904F-DDC67DE5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B3F00-924D-5DA9-A817-9A60E787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CE6DD1-1E91-8A74-D59E-ECAA9A87E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DBCF6-F7F2-ACE8-6CF5-9675EC89A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714FD-AA28-C4C6-3803-AC4D08A47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03C2-FD9C-A4FB-073D-94CD7B28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C1A32-A52D-6DA3-D4E1-01401BB2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4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77D5-8166-70F0-46EF-E9D928D3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B51EB-21E9-2C0B-CE99-954CA234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AF377-9D51-2669-01C6-DA15A1D3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2904A-70B4-47D0-90A3-2DBCC112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0325F-2FD0-5DDC-FBC5-5698BD42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3DB0-C80B-0498-DE0E-76F9CA4E1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38C-7D23-E732-38F9-B424148A2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09095-9481-0013-7132-4B76AF38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40C86-1BDE-3443-FD73-80C1359EB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38C4C-39BC-4102-31A0-409D2C03C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6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64993-D6A0-9F9C-2A1E-5D5BE7775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56670-01DA-D32B-B9BD-8F91A1F8A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6037B-71E6-CDEF-FD45-BDAB7C7BB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DD7D9-1B82-3FBB-209C-FB815DFF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3B403-B1EB-CD53-DEEC-A0C3BDC7A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52A1B-47E6-9527-A2E5-A038288A0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4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6997F-6A6C-124B-73C4-DF902FE6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565A2-E6B2-FFF9-96C5-278BEE82A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D8235-F79C-4FE4-5776-8C978A594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2F5763-F920-B4C9-58DC-149E87B7E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33D73A-9E7A-4807-49B2-918F270A6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D86B5-3B17-EE3C-3CC8-6BDED550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0D6CA-E008-E86E-41BD-446D4AD2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B8EA81-B717-83E4-F91F-7E38628B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8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0E9F-783D-22A6-D4F3-1FBE9E4E4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CACFE-7BAA-A901-A37F-B6E0A0406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9E2EC-1584-42EF-6BBD-70D13B67D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61AB0-AF38-BDAE-4561-011E51A7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F26F3-F80A-4CB0-4970-A0DF0CD8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8DAC31-445A-0B9E-812C-4808CD90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AA4C0-F83F-0EB9-909C-7EF9F5C35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B12A-B308-4B19-3DF3-396FC4F8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116EC-50BC-B822-D45E-F17333184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15D3-26F6-8CDE-8052-6B98A9679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03F65-7D68-59AD-9D5C-D0A448AD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3B331-8BF7-36A4-C75A-6B26AB1B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DCA9F-27BB-7841-8B62-00D281C4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F1DA-3DB2-5F70-9882-9036E3E4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918113-E539-303B-1715-C47CF35D4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5552C-0F31-DC04-B08D-AAC995899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7BC46-17DA-79BE-A932-5D53220C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05EAE-DC6E-D5BD-85F2-9482A3D8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67D39-3EDA-6729-E50F-F1E9A3DF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2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A3D3E-B885-C723-A3E6-90BA7399D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73105-B150-DEB6-FD31-521CF8DD6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266AB-F0F9-C814-80E9-7CB186903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C93BEE-C0EA-8342-8B19-45E1B3800EEB}" type="datetimeFigureOut">
              <a:rPr lang="en-US" smtClean="0"/>
              <a:t>7/5/25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B5505-FDD4-1C01-191C-CCC330301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F3539-841D-9EDB-B94E-968E91AC0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C11E53-E5DF-7C4B-A164-AD95EBA70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5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163433A-EF7A-5704-2263-3C2E40D47D80}"/>
              </a:ext>
            </a:extLst>
          </p:cNvPr>
          <p:cNvSpPr/>
          <p:nvPr/>
        </p:nvSpPr>
        <p:spPr>
          <a:xfrm>
            <a:off x="3279895" y="137082"/>
            <a:ext cx="5822092" cy="7481687"/>
          </a:xfrm>
          <a:prstGeom prst="rect">
            <a:avLst/>
          </a:prstGeom>
          <a:solidFill>
            <a:srgbClr val="F8F5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52802A-5AED-7202-99C0-26C3B4914D1B}"/>
              </a:ext>
            </a:extLst>
          </p:cNvPr>
          <p:cNvSpPr/>
          <p:nvPr/>
        </p:nvSpPr>
        <p:spPr>
          <a:xfrm>
            <a:off x="4001386" y="329606"/>
            <a:ext cx="4189228" cy="5528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U.S. FEDERAL COURT SYSTEM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7D6093-31D2-4260-86EF-F360AEF71404}"/>
              </a:ext>
            </a:extLst>
          </p:cNvPr>
          <p:cNvSpPr/>
          <p:nvPr/>
        </p:nvSpPr>
        <p:spPr>
          <a:xfrm>
            <a:off x="4607442" y="1039113"/>
            <a:ext cx="2977116" cy="814402"/>
          </a:xfrm>
          <a:prstGeom prst="rect">
            <a:avLst/>
          </a:prstGeom>
          <a:solidFill>
            <a:srgbClr val="F8F5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ysClr val="windowText" lastClr="000000"/>
                </a:solidFill>
              </a:ln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E15062-4295-C608-9478-A61829B2404C}"/>
              </a:ext>
            </a:extLst>
          </p:cNvPr>
          <p:cNvSpPr txBox="1"/>
          <p:nvPr/>
        </p:nvSpPr>
        <p:spPr>
          <a:xfrm>
            <a:off x="4690006" y="1039112"/>
            <a:ext cx="2811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SUPREME COURT (SCOTUS)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86FCCA-F56C-7024-61B5-DCE29FEE2A10}"/>
              </a:ext>
            </a:extLst>
          </p:cNvPr>
          <p:cNvSpPr txBox="1"/>
          <p:nvPr/>
        </p:nvSpPr>
        <p:spPr>
          <a:xfrm>
            <a:off x="4690006" y="1371066"/>
            <a:ext cx="2813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Highest court in the federal system.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C91CB5-903C-A0D4-120E-D0CE1F16793F}"/>
              </a:ext>
            </a:extLst>
          </p:cNvPr>
          <p:cNvSpPr/>
          <p:nvPr/>
        </p:nvSpPr>
        <p:spPr>
          <a:xfrm>
            <a:off x="4607442" y="2185467"/>
            <a:ext cx="2977116" cy="1027289"/>
          </a:xfrm>
          <a:prstGeom prst="rect">
            <a:avLst/>
          </a:prstGeom>
          <a:solidFill>
            <a:srgbClr val="F8F5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ysClr val="windowText" lastClr="000000"/>
                </a:solidFill>
              </a:ln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9E70DA-8561-4733-04CF-95A04854E63E}"/>
              </a:ext>
            </a:extLst>
          </p:cNvPr>
          <p:cNvSpPr txBox="1"/>
          <p:nvPr/>
        </p:nvSpPr>
        <p:spPr>
          <a:xfrm>
            <a:off x="4976365" y="2236165"/>
            <a:ext cx="223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COURTS OF APPEALS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82A9F8-8288-7BF2-D36E-D8B875E47118}"/>
              </a:ext>
            </a:extLst>
          </p:cNvPr>
          <p:cNvSpPr txBox="1"/>
          <p:nvPr/>
        </p:nvSpPr>
        <p:spPr>
          <a:xfrm>
            <a:off x="5039685" y="2518685"/>
            <a:ext cx="2313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Intermediate appellate court</a:t>
            </a: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13 regional or “circuit courts"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28D37-0C10-B9A9-022A-C6E0CE67BB7A}"/>
              </a:ext>
            </a:extLst>
          </p:cNvPr>
          <p:cNvSpPr/>
          <p:nvPr/>
        </p:nvSpPr>
        <p:spPr>
          <a:xfrm>
            <a:off x="4607442" y="3544708"/>
            <a:ext cx="2977116" cy="1274426"/>
          </a:xfrm>
          <a:prstGeom prst="rect">
            <a:avLst/>
          </a:prstGeom>
          <a:solidFill>
            <a:srgbClr val="F8F5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ysClr val="windowText" lastClr="000000"/>
                </a:solidFill>
              </a:ln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B656C-150E-675C-A68A-9356073CDDCC}"/>
              </a:ext>
            </a:extLst>
          </p:cNvPr>
          <p:cNvSpPr txBox="1"/>
          <p:nvPr/>
        </p:nvSpPr>
        <p:spPr>
          <a:xfrm>
            <a:off x="5142052" y="3581779"/>
            <a:ext cx="19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 Narrow" panose="020B0604020202020204" pitchFamily="34" charset="0"/>
                <a:cs typeface="Arial Narrow" panose="020B0604020202020204" pitchFamily="34" charset="0"/>
              </a:rPr>
              <a:t>DISTRICT COURTS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9179C8-C053-5437-C82B-AF07314D1262}"/>
              </a:ext>
            </a:extLst>
          </p:cNvPr>
          <p:cNvSpPr txBox="1"/>
          <p:nvPr/>
        </p:nvSpPr>
        <p:spPr>
          <a:xfrm>
            <a:off x="5039685" y="3877926"/>
            <a:ext cx="24224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Lowest level in federal system</a:t>
            </a: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94 district courts</a:t>
            </a:r>
          </a:p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Starting point for fed. cases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0E40AA-258D-6A39-D3E3-C4FD69FFCAEC}"/>
              </a:ext>
            </a:extLst>
          </p:cNvPr>
          <p:cNvSpPr/>
          <p:nvPr/>
        </p:nvSpPr>
        <p:spPr>
          <a:xfrm>
            <a:off x="3425307" y="5123120"/>
            <a:ext cx="2444148" cy="1597797"/>
          </a:xfrm>
          <a:prstGeom prst="rect">
            <a:avLst/>
          </a:prstGeom>
          <a:solidFill>
            <a:srgbClr val="F8F5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ysClr val="windowText" lastClr="000000"/>
                </a:solidFill>
              </a:ln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74865B-5247-5F86-ECC6-5BEB052C6E45}"/>
              </a:ext>
            </a:extLst>
          </p:cNvPr>
          <p:cNvSpPr txBox="1"/>
          <p:nvPr/>
        </p:nvSpPr>
        <p:spPr>
          <a:xfrm>
            <a:off x="3662320" y="5213922"/>
            <a:ext cx="2119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BANKRUPTCY COURTS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430518-AB6D-D214-79AE-42B2ACFA96C7}"/>
              </a:ext>
            </a:extLst>
          </p:cNvPr>
          <p:cNvSpPr txBox="1"/>
          <p:nvPr/>
        </p:nvSpPr>
        <p:spPr>
          <a:xfrm>
            <a:off x="3523915" y="5493410"/>
            <a:ext cx="23550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There are 90 U.S. bankruptcy courts; they “help people and businesses who cannot pay their debts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C84C40-B133-2532-1C1C-7E136D59C5E9}"/>
              </a:ext>
            </a:extLst>
          </p:cNvPr>
          <p:cNvSpPr/>
          <p:nvPr/>
        </p:nvSpPr>
        <p:spPr>
          <a:xfrm>
            <a:off x="6370343" y="5127238"/>
            <a:ext cx="2444148" cy="1730762"/>
          </a:xfrm>
          <a:prstGeom prst="rect">
            <a:avLst/>
          </a:prstGeom>
          <a:solidFill>
            <a:srgbClr val="F8F5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ysClr val="windowText" lastClr="000000"/>
                </a:solidFill>
              </a:ln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18D6B0-5929-92EB-3725-FCA28C25AC6D}"/>
              </a:ext>
            </a:extLst>
          </p:cNvPr>
          <p:cNvSpPr txBox="1"/>
          <p:nvPr/>
        </p:nvSpPr>
        <p:spPr>
          <a:xfrm>
            <a:off x="6735598" y="5197263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ARTICLE I COURTS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95F3FD-E93C-671C-0A26-290526325B3D}"/>
              </a:ext>
            </a:extLst>
          </p:cNvPr>
          <p:cNvSpPr txBox="1"/>
          <p:nvPr/>
        </p:nvSpPr>
        <p:spPr>
          <a:xfrm>
            <a:off x="6468951" y="5497527"/>
            <a:ext cx="2355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Arial Narrow" panose="020B0604020202020204" pitchFamily="34" charset="0"/>
                <a:cs typeface="Arial Narrow" panose="020B0604020202020204" pitchFamily="34" charset="0"/>
              </a:rPr>
              <a:t>Includes: 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U.S. Court of Appeals for Veterans Claims, U.S. Tax Court, U.S. Court of Appeals for the Armed Forces</a:t>
            </a:r>
          </a:p>
        </p:txBody>
      </p:sp>
      <p:sp>
        <p:nvSpPr>
          <p:cNvPr id="22" name="Up Arrow 21">
            <a:extLst>
              <a:ext uri="{FF2B5EF4-FFF2-40B4-BE49-F238E27FC236}">
                <a16:creationId xmlns:a16="http://schemas.microsoft.com/office/drawing/2014/main" id="{F6F2B5AC-1A42-473E-94C4-1D99FABF7BFB}"/>
              </a:ext>
            </a:extLst>
          </p:cNvPr>
          <p:cNvSpPr/>
          <p:nvPr/>
        </p:nvSpPr>
        <p:spPr>
          <a:xfrm>
            <a:off x="5894172" y="1879499"/>
            <a:ext cx="389672" cy="246455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>
            <a:extLst>
              <a:ext uri="{FF2B5EF4-FFF2-40B4-BE49-F238E27FC236}">
                <a16:creationId xmlns:a16="http://schemas.microsoft.com/office/drawing/2014/main" id="{DD4C214A-2CF1-EC25-2610-72F1BC450F3F}"/>
              </a:ext>
            </a:extLst>
          </p:cNvPr>
          <p:cNvSpPr/>
          <p:nvPr/>
        </p:nvSpPr>
        <p:spPr>
          <a:xfrm>
            <a:off x="5869455" y="3255464"/>
            <a:ext cx="389672" cy="246455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>
            <a:extLst>
              <a:ext uri="{FF2B5EF4-FFF2-40B4-BE49-F238E27FC236}">
                <a16:creationId xmlns:a16="http://schemas.microsoft.com/office/drawing/2014/main" id="{51AFBCEE-EDA9-9D87-DFED-8E90265168DC}"/>
              </a:ext>
            </a:extLst>
          </p:cNvPr>
          <p:cNvSpPr/>
          <p:nvPr/>
        </p:nvSpPr>
        <p:spPr>
          <a:xfrm>
            <a:off x="5039685" y="4828559"/>
            <a:ext cx="389672" cy="246455"/>
          </a:xfrm>
          <a:prstGeom prst="up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1615D4-F519-B96C-0CEA-3F3484DF8165}"/>
              </a:ext>
            </a:extLst>
          </p:cNvPr>
          <p:cNvSpPr txBox="1"/>
          <p:nvPr/>
        </p:nvSpPr>
        <p:spPr>
          <a:xfrm>
            <a:off x="3499252" y="7043623"/>
            <a:ext cx="51795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Note. Incomplete list </a:t>
            </a:r>
            <a:r>
              <a:rPr lang="en-US" sz="1200">
                <a:latin typeface="Arial Narrow" panose="020B0604020202020204" pitchFamily="34" charset="0"/>
                <a:cs typeface="Arial Narrow" panose="020B0604020202020204" pitchFamily="34" charset="0"/>
              </a:rPr>
              <a:t>of courts. 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Source: https://www.uscourts.gov/about-federal-courts/court-role-and-structure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47005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Narrow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Lim, Timothy</dc:creator>
  <cp:lastModifiedBy>Lim, Timothy</cp:lastModifiedBy>
  <cp:revision>1</cp:revision>
  <dcterms:created xsi:type="dcterms:W3CDTF">2025-07-05T17:20:51Z</dcterms:created>
  <dcterms:modified xsi:type="dcterms:W3CDTF">2025-07-05T19:20:23Z</dcterms:modified>
</cp:coreProperties>
</file>